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29:1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1953 1903 24575,'-205'-10'0,"-10"0"0,150 9 0,-108-15 0,87 9 0,-18-4 0,-170-40 0,242 45 0,28 4 0,1 1 0,-1 0 0,0 0 0,0 0 0,0 0 0,0 1 0,0 0 0,1-1 0,-1 1 0,0 1 0,0-1 0,0 1 0,0-1 0,0 1 0,0 0 0,0 0 0,1 1 0,-1-1 0,0 1 0,1 0 0,0 0 0,-1 0 0,1 0 0,0 1 0,-5 4 0,-12 16 0,1 0 0,2 1 0,0 0 0,2 2 0,0-1 0,2 2 0,1 0 0,1 1 0,-7 29 0,16-52 0,0-1 0,0 0 0,0 0 0,0-1 0,-1 1 0,1 0 0,-1-1 0,0 1 0,-1-1 0,1 0 0,0 0 0,-1 0 0,1-1 0,-1 1 0,0-1 0,0 0 0,0 0 0,0 0 0,0 0 0,-1-1 0,1 0 0,-1 0 0,1 0 0,-7 0 0,-15 2 0,1-2 0,0-1 0,-36-5 0,6 2 0,-22 4 0,-56-3 0,130 2 0,1-1 0,0 1 0,0-1 0,0 0 0,-1 1 0,1-1 0,0 0 0,0 0 0,0-1 0,0 1 0,1 0 0,-1-1 0,0 1 0,0-1 0,1 1 0,-1-1 0,1 0 0,0 0 0,-1 0 0,1 0 0,0 0 0,0 0 0,0 0 0,0 0 0,1 0 0,-1 0 0,0 0 0,1-1 0,0 1 0,-1-4 0,0-10 0,0 0 0,1 0 0,3-25 0,-1 11 0,-1-104 0,-3 62 0,17-141 0,10 18 0,20-427 0,-43 100 3,-2 312-1371,0 192-5458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29:1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2201 24575,'-20'-63'0,"1"-69"0,8 64 0,-4-95 0,4 48 0,0-3 0,1-89 0,-1-17 0,12-466 0,0 666 0,9-47 0,-6 46 0,3-45 0,-6 11-682,14-94-1,-12 134-6143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29:2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2339 24575,'1'-68'0,"0"13"0,-2 0 0,-12-86 0,1 23 0,2 16 0,-4 2 0,-3-167 0,7 141 0,0 5 0,11-599 0,9 589 0,1-5 0,-13 84-55,0 33-163,1 1 0,1-1-1,1 0 1,0 0-1,5-20 1,-1 25-6608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8:57:0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24575,'156'-7'0,"194"-34"0,-132 12 0,-185 25 0,286-20 0,109 9 0,-112-15 0,-279 27 0,64 2 0,15-1 0,-115 2 0,0 0 0,-1 0 0,1 0 0,0 0 0,0 0 0,0 0 0,0 0 0,-1 0 0,1 0 0,0-1 0,0 1 0,0 0 0,-1 0 0,1-1 0,0 1 0,0-1 0,-1 1 0,1-1 0,0 1 0,-1-1 0,1 1 0,-1-1 0,1 0 0,0 1 0,-1-1 0,0 0 0,1 1 0,0-2 0,-1 0 0,0 1 0,-1 0 0,1-1 0,0 1 0,-1 0 0,1-1 0,-1 1 0,1 0 0,-1 0 0,0 0 0,1 0 0,-1-1 0,0 1 0,0 0 0,-2-1 0,-46-38 0,45 37 0,-59-45-1365,49 35-5461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8:57:0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24575,'0'5'0,"0"5"0,0 6 0,0 9 0,0 4 0,-4 7 0,-2 1 0,0-1 0,1-3 0,-2-2 0,-5-6 0,-1-8-8191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8:58:3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24575,'156'-7'0,"194"-34"0,-132 12 0,-185 25 0,286-20 0,109 9 0,-112-15 0,-279 27 0,64 2 0,15-1 0,-115 2 0,0 0 0,-1 0 0,1 0 0,0 0 0,0 0 0,0 0 0,0 0 0,-1 0 0,1 0 0,0-1 0,0 1 0,0 0 0,-1 0 0,1-1 0,0 1 0,0-1 0,-1 1 0,1-1 0,0 1 0,-1-1 0,1 1 0,-1-1 0,1 0 0,0 1 0,-1-1 0,0 0 0,1 1 0,0-2 0,-1 0 0,0 1 0,-1 0 0,1-1 0,0 1 0,-1 0 0,1-1 0,-1 1 0,1 0 0,-1 0 0,0 0 0,1 0 0,-1-1 0,0 1 0,0 0 0,-2-1 0,-46-38 0,45 37 0,-59-45-1365,49 35-5461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8:58:3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24575,'0'5'0,"0"5"0,0 6 0,0 9 0,0 4 0,-4 7 0,-2 1 0,0-1 0,1-3 0,-2-2 0,-5-6 0,-1-8-8191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57BE378-EE53-59EA-48D5-7EE84313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0F66A04-C059-B30E-E831-6D72A55A2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6FD4686-09A8-D5E0-1E41-26C8958B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1CB23B1-4257-E551-AC3D-EB1B671E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DF59D8-9018-7503-95E1-1E469CE9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0A5446-A3B9-016C-C19F-87C61B3C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79F5B34D-1656-B8FF-3D35-F78A392B0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89A5D77-7F81-0D25-FEA2-746054B9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30C0AAC-B744-B2F1-218D-A0E08DA1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03CE77-C266-4F9A-5438-E1883832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5FFE3C37-897A-8638-52BE-8740DEFF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D9BBEFDB-CF94-833A-E6A8-2B58C4F63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E730494-55F8-376D-CC30-BBF4D627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50E81D-CAC4-0047-4894-34B607AD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749C27A-F3DA-D5B8-6C0C-82FBE547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7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0B1EF70-770F-BF59-CA40-2F250137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2D2AD04-47C0-D63F-58A3-15BBC5701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ED1FDE8-D5BD-F71A-6F25-D23F8267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44F98DD-F959-D90F-8A07-F289B55E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83A70FF-0469-624D-F240-4690CF10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4C9231C-F487-BE47-76B0-12C04AE2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3986D58-AC0F-31E2-26E4-16142401A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28C78FF-59A8-3043-4520-3E903A86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23E5C26-3999-DD75-FCFB-24375311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41EDF12-058A-6929-372B-99DEFF71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0EDE472-16DC-8E7F-4024-55F87A2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7B6F1CC-0B49-F424-4FDE-07FAEFD9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53CE7C5-C067-384D-3FFB-2EEC98E27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3BC3143-AF68-1616-AD83-1591F4D2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FE865307-EDC3-9E36-1CD0-9AAF3024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4F2BF8C-0B9E-C052-FED7-47A79FE2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8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7C4EF2B-5170-479B-7938-FD6F4D0E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1100473-70C7-B5B1-E954-9CB28A59D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E7948BC-F28A-D6E8-EC24-F739DF96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2862746E-8A61-6E1A-355C-C8E88F499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894F9B07-C2B9-156E-8941-294461F14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57CA5D42-CEFE-85B5-E7F0-C7F41496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14A4FEEF-92F2-BE1B-D5CD-78DE2EB6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0C52E8F2-7C46-DB25-114B-52B05FF7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8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6B4BF41-DBCE-E9BE-2DD3-F7BDFD51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74ACB5AE-83EE-9648-2578-F9475262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0C50FE2-C1DE-C1DD-6FD8-307150CA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FB468F96-3D0D-F151-4C5B-2316877C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FE5ECF10-2CE9-E1FC-2F9B-3635776E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EFB67C5-CDA1-7C0A-B745-26D968DE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462E0E8-21CA-2840-BEEF-A0F31E96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B9C287B-92F8-35AC-EE54-E62C5148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2D26320-4967-1080-ED4C-ACB3169E4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5EA6D53A-D5E4-BDC8-85AF-03ED9F287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5C0F462-B873-681A-EE18-4F88B4A9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849B19C3-A0EF-1B73-8B7C-AFB03EA1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EAC40C4-DA7A-64B2-EA36-A0D7A91D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0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ED33FE2-639E-BFA6-876C-2DE57BF5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11A54239-1DB8-A5F4-4F8C-F01A5B471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DA160372-A8C9-6F28-720F-C5D9D7879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C3DC890-3F9C-AC9E-95C0-DE221639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AC928B8-6A77-A34A-98EA-18468DF5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771F29E-0D37-1E82-6598-7C79E364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3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6F42060-52DF-4593-CA3A-D6429E97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283852E-5F5E-41BA-3EBF-7C91F060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488615F-0CE5-A794-1159-F0B042EBA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66CB1-5E29-4029-956C-DBE2EB0F850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374229F-6BBE-8BCB-CFDA-12DF94D5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A6422E8-6E84-6117-E3F6-6157E3389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3D4FE-155F-4079-BC0F-29821C1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5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7058463-BB87-D54D-6531-6C6A7E316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Azimuth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 </a:t>
            </a:r>
            <a:r>
              <a:rPr lang="fi-FI" dirty="0" err="1"/>
              <a:t>heatmap</a:t>
            </a:r>
            <a:endParaRPr lang="en-US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302E765-DF49-47D9-3468-7FC80B416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Polar </a:t>
            </a:r>
            <a:r>
              <a:rPr lang="fi-FI" dirty="0" err="1"/>
              <a:t>coordinates</a:t>
            </a:r>
            <a:endParaRPr lang="fi-FI" dirty="0"/>
          </a:p>
          <a:p>
            <a:r>
              <a:rPr lang="fi-FI" dirty="0"/>
              <a:t>15.5.2023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44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0deg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0B7E6BC-B66F-7AE7-A263-16CB7475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9544"/>
            <a:ext cx="9150998" cy="5568456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AFB86683-FFB9-B34C-DFC1-E802CED53702}"/>
              </a:ext>
            </a:extLst>
          </p:cNvPr>
          <p:cNvSpPr txBox="1"/>
          <p:nvPr/>
        </p:nvSpPr>
        <p:spPr>
          <a:xfrm>
            <a:off x="5029200" y="14229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310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4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16deg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8021E1D-9B10-76FD-6687-02B201E4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9666"/>
            <a:ext cx="9244678" cy="5568334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73CC7C3-0084-A596-8B56-9A3F51332051}"/>
              </a:ext>
            </a:extLst>
          </p:cNvPr>
          <p:cNvSpPr txBox="1"/>
          <p:nvPr/>
        </p:nvSpPr>
        <p:spPr>
          <a:xfrm>
            <a:off x="5029200" y="14229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~430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4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35deg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96CE511-B8A3-EB76-F5C3-6FE4132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720"/>
            <a:ext cx="9159784" cy="551828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11323407-1641-AC1C-5C60-085D1722F0A4}"/>
              </a:ext>
            </a:extLst>
          </p:cNvPr>
          <p:cNvSpPr txBox="1"/>
          <p:nvPr/>
        </p:nvSpPr>
        <p:spPr>
          <a:xfrm>
            <a:off x="4914900" y="14483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~610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3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44deg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7C251AC-BB79-E8C8-D655-1230E9DF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3912"/>
            <a:ext cx="9232640" cy="562408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CA60074D-C7EB-BD44-34EE-3CBC16F95A75}"/>
              </a:ext>
            </a:extLst>
          </p:cNvPr>
          <p:cNvSpPr txBox="1"/>
          <p:nvPr/>
        </p:nvSpPr>
        <p:spPr>
          <a:xfrm>
            <a:off x="2351310" y="1387793"/>
            <a:ext cx="1691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&lt;- </a:t>
            </a:r>
            <a:r>
              <a:rPr lang="fi-FI" sz="1600" dirty="0" err="1"/>
              <a:t>This</a:t>
            </a:r>
            <a:r>
              <a:rPr lang="fi-FI" sz="1600" dirty="0"/>
              <a:t> is bin 13</a:t>
            </a:r>
            <a:endParaRPr lang="en-US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40AB561-4EEA-6926-56C2-B52648865E58}"/>
              </a:ext>
            </a:extLst>
          </p:cNvPr>
          <p:cNvSpPr txBox="1"/>
          <p:nvPr/>
        </p:nvSpPr>
        <p:spPr>
          <a:xfrm>
            <a:off x="5253135" y="488445"/>
            <a:ext cx="626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correct</a:t>
            </a:r>
            <a:r>
              <a:rPr lang="fi-FI" dirty="0"/>
              <a:t> bin to </a:t>
            </a:r>
            <a:r>
              <a:rPr lang="fi-FI" dirty="0" err="1"/>
              <a:t>range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therefore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50cm/13= 3,8cm/bin</a:t>
            </a:r>
            <a:endParaRPr lang="en-US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E150232B-E612-F655-4388-535EEB030C54}"/>
              </a:ext>
            </a:extLst>
          </p:cNvPr>
          <p:cNvSpPr txBox="1"/>
          <p:nvPr/>
        </p:nvSpPr>
        <p:spPr>
          <a:xfrm>
            <a:off x="5253135" y="808116"/>
            <a:ext cx="526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 </a:t>
            </a:r>
            <a:r>
              <a:rPr lang="fi-FI" dirty="0" err="1"/>
              <a:t>javascript</a:t>
            </a:r>
            <a:r>
              <a:rPr lang="fi-FI" dirty="0"/>
              <a:t> it is </a:t>
            </a:r>
            <a:r>
              <a:rPr lang="fi-FI" dirty="0" err="1"/>
              <a:t>defined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4,36cm/bin (</a:t>
            </a:r>
            <a:r>
              <a:rPr lang="fi-FI" dirty="0" err="1"/>
              <a:t>rangeStep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FF7C3933-B64D-1EAB-474B-557EA10377C1}"/>
              </a:ext>
            </a:extLst>
          </p:cNvPr>
          <p:cNvSpPr txBox="1"/>
          <p:nvPr/>
        </p:nvSpPr>
        <p:spPr>
          <a:xfrm>
            <a:off x="5029200" y="14229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Out of </a:t>
            </a:r>
            <a:r>
              <a:rPr lang="fi-FI" dirty="0" err="1"/>
              <a:t>screen</a:t>
            </a:r>
            <a:r>
              <a:rPr lang="fi-FI" dirty="0"/>
              <a:t>. </a:t>
            </a:r>
            <a:r>
              <a:rPr lang="fi-FI" dirty="0" err="1"/>
              <a:t>Approx</a:t>
            </a:r>
            <a:r>
              <a:rPr lang="fi-FI" dirty="0"/>
              <a:t> 750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0deg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343A61B-96BF-DF8B-0073-63335DDB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70" y="1313896"/>
            <a:ext cx="9144680" cy="5544104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A0C54DA2-4B37-D6D0-2D5F-933E08D79B65}"/>
              </a:ext>
            </a:extLst>
          </p:cNvPr>
          <p:cNvSpPr txBox="1"/>
          <p:nvPr/>
        </p:nvSpPr>
        <p:spPr>
          <a:xfrm>
            <a:off x="2322650" y="1822165"/>
            <a:ext cx="163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&lt;- </a:t>
            </a:r>
            <a:r>
              <a:rPr lang="fi-FI" sz="1600" dirty="0" err="1"/>
              <a:t>This</a:t>
            </a:r>
            <a:r>
              <a:rPr lang="fi-FI" sz="1600" dirty="0"/>
              <a:t> is bin 30</a:t>
            </a:r>
            <a:endParaRPr lang="en-US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E629992D-EC33-BACF-FDE3-52238D9666F3}"/>
              </a:ext>
            </a:extLst>
          </p:cNvPr>
          <p:cNvSpPr txBox="1"/>
          <p:nvPr/>
        </p:nvSpPr>
        <p:spPr>
          <a:xfrm>
            <a:off x="5253135" y="488445"/>
            <a:ext cx="643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correct</a:t>
            </a:r>
            <a:r>
              <a:rPr lang="fi-FI" dirty="0"/>
              <a:t> bin to </a:t>
            </a:r>
            <a:r>
              <a:rPr lang="fi-FI" dirty="0" err="1"/>
              <a:t>range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therefore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123cm/30= 4,1 cm/bin</a:t>
            </a:r>
            <a:endParaRPr lang="en-US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AA01F1D3-46C6-449B-CC3B-9790A68588E4}"/>
              </a:ext>
            </a:extLst>
          </p:cNvPr>
          <p:cNvSpPr txBox="1"/>
          <p:nvPr/>
        </p:nvSpPr>
        <p:spPr>
          <a:xfrm>
            <a:off x="7557116" y="90117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VS </a:t>
            </a:r>
            <a:r>
              <a:rPr lang="fi-FI" dirty="0" err="1"/>
              <a:t>rangeStep</a:t>
            </a:r>
            <a:r>
              <a:rPr lang="fi-FI" dirty="0"/>
              <a:t> = 4,36cm/bin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2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230cm 0deg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CF3E3BC-92C6-FB6A-B36C-29630C39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342"/>
            <a:ext cx="9305644" cy="5530658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59ED5D43-2B8C-8959-5130-7DAC544F1AB1}"/>
              </a:ext>
            </a:extLst>
          </p:cNvPr>
          <p:cNvSpPr txBox="1"/>
          <p:nvPr/>
        </p:nvSpPr>
        <p:spPr>
          <a:xfrm>
            <a:off x="5149760" y="362561"/>
            <a:ext cx="6143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Expected</a:t>
            </a:r>
            <a:r>
              <a:rPr lang="fi-FI" dirty="0"/>
              <a:t> BIN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pole</a:t>
            </a:r>
            <a:r>
              <a:rPr lang="fi-FI" dirty="0"/>
              <a:t> at 230cm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rangeStep</a:t>
            </a:r>
            <a:r>
              <a:rPr lang="fi-FI" dirty="0"/>
              <a:t> = 4,36cm/bin</a:t>
            </a:r>
          </a:p>
          <a:p>
            <a:r>
              <a:rPr lang="fi-FI" dirty="0"/>
              <a:t>BIN = 53 </a:t>
            </a:r>
            <a:endParaRPr lang="en-US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A0C54DA2-4B37-D6D0-2D5F-933E08D79B65}"/>
              </a:ext>
            </a:extLst>
          </p:cNvPr>
          <p:cNvSpPr txBox="1"/>
          <p:nvPr/>
        </p:nvSpPr>
        <p:spPr>
          <a:xfrm>
            <a:off x="2563392" y="2373819"/>
            <a:ext cx="166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&lt;- </a:t>
            </a:r>
            <a:r>
              <a:rPr lang="fi-FI" sz="1600" dirty="0" err="1"/>
              <a:t>This</a:t>
            </a:r>
            <a:r>
              <a:rPr lang="fi-FI" sz="1600" dirty="0"/>
              <a:t> is bin 55</a:t>
            </a:r>
            <a:endParaRPr lang="en-US" sz="16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2A367DAD-03C2-0CB0-1C0D-47C3141620B5}"/>
              </a:ext>
            </a:extLst>
          </p:cNvPr>
          <p:cNvSpPr txBox="1"/>
          <p:nvPr/>
        </p:nvSpPr>
        <p:spPr>
          <a:xfrm>
            <a:off x="545712" y="263353"/>
            <a:ext cx="343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Forecast</a:t>
            </a:r>
            <a:r>
              <a:rPr lang="fi-FI" sz="1600" dirty="0"/>
              <a:t>: </a:t>
            </a:r>
            <a:r>
              <a:rPr lang="fi-FI" sz="1600" dirty="0" err="1"/>
              <a:t>Which</a:t>
            </a:r>
            <a:r>
              <a:rPr lang="fi-FI" sz="1600" dirty="0"/>
              <a:t> </a:t>
            </a:r>
            <a:r>
              <a:rPr lang="fi-FI" sz="1600" dirty="0" err="1"/>
              <a:t>result</a:t>
            </a:r>
            <a:r>
              <a:rPr lang="fi-FI" sz="1600" dirty="0"/>
              <a:t> is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pole</a:t>
            </a:r>
            <a:r>
              <a:rPr lang="fi-FI" sz="1600" dirty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357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Clutter</a:t>
            </a:r>
            <a:r>
              <a:rPr lang="fi-FI" dirty="0"/>
              <a:t>  - </a:t>
            </a:r>
            <a:r>
              <a:rPr lang="fi-FI" dirty="0" err="1"/>
              <a:t>straight</a:t>
            </a:r>
            <a:r>
              <a:rPr lang="fi-FI" dirty="0"/>
              <a:t> at a </a:t>
            </a:r>
            <a:r>
              <a:rPr lang="fi-FI" dirty="0" err="1"/>
              <a:t>wall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91C710A4-B9F5-9A69-F36C-FBBDDB26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716"/>
            <a:ext cx="9121138" cy="543728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7228A32C-97B1-B3FB-8C88-0EBD785CC9A2}"/>
              </a:ext>
            </a:extLst>
          </p:cNvPr>
          <p:cNvSpPr txBox="1"/>
          <p:nvPr/>
        </p:nvSpPr>
        <p:spPr>
          <a:xfrm>
            <a:off x="2421061" y="3017710"/>
            <a:ext cx="163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&lt;- </a:t>
            </a:r>
            <a:r>
              <a:rPr lang="fi-FI" sz="1600" dirty="0" err="1"/>
              <a:t>This</a:t>
            </a:r>
            <a:r>
              <a:rPr lang="fi-FI" sz="1600" dirty="0"/>
              <a:t> is bin 83</a:t>
            </a:r>
            <a:endParaRPr lang="en-US" sz="1600" dirty="0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EF75BEA-6EBA-25AE-2C05-4E87B57D7CBB}"/>
              </a:ext>
            </a:extLst>
          </p:cNvPr>
          <p:cNvSpPr txBox="1"/>
          <p:nvPr/>
        </p:nvSpPr>
        <p:spPr>
          <a:xfrm>
            <a:off x="2421061" y="3424699"/>
            <a:ext cx="163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&lt;- </a:t>
            </a:r>
            <a:r>
              <a:rPr lang="fi-FI" sz="1600" dirty="0" err="1"/>
              <a:t>This</a:t>
            </a:r>
            <a:r>
              <a:rPr lang="fi-FI" sz="1600" dirty="0"/>
              <a:t> is bin 118</a:t>
            </a:r>
            <a:endParaRPr lang="en-US" sz="1600" dirty="0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5A1A51DC-B782-B7E7-0797-911C59FDD66B}"/>
              </a:ext>
            </a:extLst>
          </p:cNvPr>
          <p:cNvSpPr txBox="1"/>
          <p:nvPr/>
        </p:nvSpPr>
        <p:spPr>
          <a:xfrm>
            <a:off x="3767208" y="311436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Value 15400</a:t>
            </a:r>
            <a:endParaRPr lang="en-US" sz="1000" dirty="0"/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3780992A-684C-EEDA-F086-53884A8F5566}"/>
              </a:ext>
            </a:extLst>
          </p:cNvPr>
          <p:cNvSpPr txBox="1"/>
          <p:nvPr/>
        </p:nvSpPr>
        <p:spPr>
          <a:xfrm>
            <a:off x="3878333" y="3498852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Value 2800</a:t>
            </a:r>
            <a:endParaRPr lang="en-US" sz="1000" dirty="0"/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F4F55330-275C-7DFF-F7B9-2DEEDAAC07F2}"/>
              </a:ext>
            </a:extLst>
          </p:cNvPr>
          <p:cNvSpPr txBox="1"/>
          <p:nvPr/>
        </p:nvSpPr>
        <p:spPr>
          <a:xfrm>
            <a:off x="3009629" y="2849968"/>
            <a:ext cx="1898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Radar: 362cm VS </a:t>
            </a:r>
            <a:r>
              <a:rPr lang="fi-FI" sz="1000" dirty="0" err="1"/>
              <a:t>real</a:t>
            </a:r>
            <a:r>
              <a:rPr lang="fi-FI" sz="1000" dirty="0"/>
              <a:t> life: 350cm</a:t>
            </a:r>
            <a:endParaRPr lang="en-US" sz="1000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48EFBBF7-37BC-94F0-F091-7F7A3CFB8FE0}"/>
              </a:ext>
            </a:extLst>
          </p:cNvPr>
          <p:cNvSpPr txBox="1"/>
          <p:nvPr/>
        </p:nvSpPr>
        <p:spPr>
          <a:xfrm>
            <a:off x="6933928" y="3935497"/>
            <a:ext cx="149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350cm </a:t>
            </a:r>
            <a:r>
              <a:rPr lang="fi-FI" sz="1000" dirty="0" err="1"/>
              <a:t>Measurement</a:t>
            </a:r>
            <a:endParaRPr lang="fi-FI" sz="1000" dirty="0"/>
          </a:p>
          <a:p>
            <a:r>
              <a:rPr lang="fi-FI" sz="1000" dirty="0"/>
              <a:t>VS</a:t>
            </a:r>
          </a:p>
          <a:p>
            <a:r>
              <a:rPr lang="fi-FI" sz="1000" dirty="0"/>
              <a:t>362cm Radar </a:t>
            </a:r>
            <a:r>
              <a:rPr lang="fi-FI" sz="1000" dirty="0" err="1"/>
              <a:t>sensing</a:t>
            </a:r>
            <a:endParaRPr lang="en-US" sz="1000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8000724D-C3ED-B9F5-4CD7-37C0D8C00FBB}"/>
              </a:ext>
            </a:extLst>
          </p:cNvPr>
          <p:cNvSpPr txBox="1"/>
          <p:nvPr/>
        </p:nvSpPr>
        <p:spPr>
          <a:xfrm>
            <a:off x="9380220" y="249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 err="1"/>
              <a:t>rangeStep</a:t>
            </a:r>
            <a:r>
              <a:rPr lang="fi-FI" dirty="0"/>
              <a:t> = 4,36cm/bin</a:t>
            </a:r>
            <a:endParaRPr lang="en-US" dirty="0"/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FEDEFB49-345C-2351-E52D-3455D23C8B8F}"/>
              </a:ext>
            </a:extLst>
          </p:cNvPr>
          <p:cNvSpPr txBox="1"/>
          <p:nvPr/>
        </p:nvSpPr>
        <p:spPr>
          <a:xfrm>
            <a:off x="2985482" y="3704251"/>
            <a:ext cx="185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Radar: 514cm LEFT of </a:t>
            </a:r>
            <a:r>
              <a:rPr lang="fi-FI" sz="1000" dirty="0" err="1"/>
              <a:t>the</a:t>
            </a:r>
            <a:r>
              <a:rPr lang="fi-FI" sz="1000" dirty="0"/>
              <a:t> image</a:t>
            </a:r>
            <a:endParaRPr lang="en-US" sz="1000" dirty="0"/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83C93086-6932-9F4F-DF13-8EF0BDAEF524}"/>
              </a:ext>
            </a:extLst>
          </p:cNvPr>
          <p:cNvSpPr txBox="1"/>
          <p:nvPr/>
        </p:nvSpPr>
        <p:spPr>
          <a:xfrm>
            <a:off x="3544078" y="4997067"/>
            <a:ext cx="16273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/>
              <a:t>Here is a </a:t>
            </a:r>
            <a:r>
              <a:rPr lang="fi-FI" sz="1000" dirty="0" err="1"/>
              <a:t>corner</a:t>
            </a:r>
            <a:r>
              <a:rPr lang="fi-FI" sz="1000" dirty="0"/>
              <a:t> </a:t>
            </a:r>
            <a:r>
              <a:rPr lang="fi-FI" sz="1000" dirty="0" err="1"/>
              <a:t>the</a:t>
            </a:r>
            <a:r>
              <a:rPr lang="fi-FI" sz="1000" dirty="0"/>
              <a:t> </a:t>
            </a:r>
            <a:r>
              <a:rPr lang="fi-FI" sz="1000" dirty="0" err="1"/>
              <a:t>camera</a:t>
            </a:r>
            <a:endParaRPr lang="fi-FI" sz="1000" dirty="0"/>
          </a:p>
          <a:p>
            <a:r>
              <a:rPr lang="fi-FI" sz="1000" dirty="0" err="1"/>
              <a:t>doesnt</a:t>
            </a:r>
            <a:r>
              <a:rPr lang="fi-FI" sz="1000" dirty="0"/>
              <a:t> </a:t>
            </a:r>
            <a:r>
              <a:rPr lang="fi-FI" sz="1000" dirty="0" err="1"/>
              <a:t>see</a:t>
            </a:r>
            <a:r>
              <a:rPr lang="fi-FI" sz="1000" dirty="0"/>
              <a:t> at a </a:t>
            </a:r>
            <a:r>
              <a:rPr lang="fi-FI" sz="1000" dirty="0" err="1"/>
              <a:t>radial</a:t>
            </a:r>
            <a:r>
              <a:rPr lang="fi-FI" sz="1000" dirty="0"/>
              <a:t> </a:t>
            </a:r>
          </a:p>
          <a:p>
            <a:r>
              <a:rPr lang="fi-FI" sz="1000" dirty="0" err="1"/>
              <a:t>distance</a:t>
            </a:r>
            <a:r>
              <a:rPr lang="fi-FI" sz="1000" dirty="0"/>
              <a:t> of 440cm</a:t>
            </a:r>
          </a:p>
          <a:p>
            <a:r>
              <a:rPr lang="en-US" sz="1000" dirty="0"/>
              <a:t>VS</a:t>
            </a:r>
          </a:p>
          <a:p>
            <a:r>
              <a:rPr lang="en-US" sz="1000" dirty="0"/>
              <a:t>514cm with Radar sensing</a:t>
            </a:r>
            <a:endParaRPr lang="fi-FI" sz="1000" dirty="0"/>
          </a:p>
        </p:txBody>
      </p:sp>
      <p:grpSp>
        <p:nvGrpSpPr>
          <p:cNvPr id="26" name="Ryhmä 25">
            <a:extLst>
              <a:ext uri="{FF2B5EF4-FFF2-40B4-BE49-F238E27FC236}">
                <a16:creationId xmlns:a16="http://schemas.microsoft.com/office/drawing/2014/main" id="{8276AA27-4C94-3FB0-0D51-C18252DCCC2C}"/>
              </a:ext>
            </a:extLst>
          </p:cNvPr>
          <p:cNvGrpSpPr/>
          <p:nvPr/>
        </p:nvGrpSpPr>
        <p:grpSpPr>
          <a:xfrm>
            <a:off x="4493968" y="4107909"/>
            <a:ext cx="703440" cy="894240"/>
            <a:chOff x="3838260" y="3985380"/>
            <a:chExt cx="703440" cy="8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Käsinkirjoitus 21">
                  <a:extLst>
                    <a:ext uri="{FF2B5EF4-FFF2-40B4-BE49-F238E27FC236}">
                      <a16:creationId xmlns:a16="http://schemas.microsoft.com/office/drawing/2014/main" id="{C168A883-0FCC-2D81-B9CE-59718B35A886}"/>
                    </a:ext>
                  </a:extLst>
                </p14:cNvPr>
                <p14:cNvContentPartPr/>
                <p14:nvPr/>
              </p14:nvContentPartPr>
              <p14:xfrm>
                <a:off x="3838260" y="4099860"/>
                <a:ext cx="703440" cy="779760"/>
              </p14:xfrm>
            </p:contentPart>
          </mc:Choice>
          <mc:Fallback xmlns="">
            <p:pic>
              <p:nvPicPr>
                <p:cNvPr id="22" name="Käsinkirjoitus 21">
                  <a:extLst>
                    <a:ext uri="{FF2B5EF4-FFF2-40B4-BE49-F238E27FC236}">
                      <a16:creationId xmlns:a16="http://schemas.microsoft.com/office/drawing/2014/main" id="{C168A883-0FCC-2D81-B9CE-59718B35A8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9260" y="4091220"/>
                  <a:ext cx="72108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Käsinkirjoitus 22">
                  <a:extLst>
                    <a:ext uri="{FF2B5EF4-FFF2-40B4-BE49-F238E27FC236}">
                      <a16:creationId xmlns:a16="http://schemas.microsoft.com/office/drawing/2014/main" id="{E76A4E90-C9BB-1733-17A2-FF2C06501FF6}"/>
                    </a:ext>
                  </a:extLst>
                </p14:cNvPr>
                <p14:cNvContentPartPr/>
                <p14:nvPr/>
              </p14:nvContentPartPr>
              <p14:xfrm>
                <a:off x="4076220" y="3985380"/>
                <a:ext cx="38880" cy="792720"/>
              </p14:xfrm>
            </p:contentPart>
          </mc:Choice>
          <mc:Fallback xmlns="">
            <p:pic>
              <p:nvPicPr>
                <p:cNvPr id="23" name="Käsinkirjoitus 22">
                  <a:extLst>
                    <a:ext uri="{FF2B5EF4-FFF2-40B4-BE49-F238E27FC236}">
                      <a16:creationId xmlns:a16="http://schemas.microsoft.com/office/drawing/2014/main" id="{E76A4E90-C9BB-1733-17A2-FF2C06501F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7220" y="3976380"/>
                  <a:ext cx="5652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Käsinkirjoitus 24">
                  <a:extLst>
                    <a:ext uri="{FF2B5EF4-FFF2-40B4-BE49-F238E27FC236}">
                      <a16:creationId xmlns:a16="http://schemas.microsoft.com/office/drawing/2014/main" id="{2856F963-A38E-6DFD-15C4-D697030FCC65}"/>
                    </a:ext>
                  </a:extLst>
                </p14:cNvPr>
                <p14:cNvContentPartPr/>
                <p14:nvPr/>
              </p14:nvContentPartPr>
              <p14:xfrm>
                <a:off x="3962100" y="3996540"/>
                <a:ext cx="31680" cy="842400"/>
              </p14:xfrm>
            </p:contentPart>
          </mc:Choice>
          <mc:Fallback xmlns="">
            <p:pic>
              <p:nvPicPr>
                <p:cNvPr id="25" name="Käsinkirjoitus 24">
                  <a:extLst>
                    <a:ext uri="{FF2B5EF4-FFF2-40B4-BE49-F238E27FC236}">
                      <a16:creationId xmlns:a16="http://schemas.microsoft.com/office/drawing/2014/main" id="{2856F963-A38E-6DFD-15C4-D697030FCC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3100" y="3987540"/>
                  <a:ext cx="49320" cy="86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251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E566B4E-E978-E70C-28FB-5AFCEE25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Calibration</a:t>
            </a:r>
            <a:r>
              <a:rPr lang="fi-FI" dirty="0"/>
              <a:t> of </a:t>
            </a:r>
            <a:r>
              <a:rPr lang="fi-FI" dirty="0" err="1"/>
              <a:t>scalefactor</a:t>
            </a:r>
            <a:endParaRPr lang="en-US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0B109124-16B4-3226-1F12-B9A7B62824E9}"/>
              </a:ext>
            </a:extLst>
          </p:cNvPr>
          <p:cNvSpPr txBox="1"/>
          <p:nvPr/>
        </p:nvSpPr>
        <p:spPr>
          <a:xfrm>
            <a:off x="8809022" y="457904"/>
            <a:ext cx="6495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xScaleFactor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</a:p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thetaScaleFactor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58375203-BC04-7867-9436-420560F1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0" y="1474013"/>
            <a:ext cx="8832978" cy="523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C9FFB31-E979-9CCC-C374-E6A9E783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Outside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F2920EE4-5BBE-1539-CC6C-EFBBF1A6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5" y="1389970"/>
            <a:ext cx="8988492" cy="54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8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3E23F0-8E31-1155-1642-6085AB92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421813"/>
            <a:ext cx="10515600" cy="1325563"/>
          </a:xfrm>
        </p:spPr>
        <p:txBody>
          <a:bodyPr/>
          <a:lstStyle/>
          <a:p>
            <a:r>
              <a:rPr lang="fi-FI" dirty="0"/>
              <a:t>Outside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3A71360A-F7DD-4EF9-8FC9-96ABC41C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46" y="1564387"/>
            <a:ext cx="8534400" cy="5174112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BDD485F5-BDA2-52B2-C931-628037372A6F}"/>
              </a:ext>
            </a:extLst>
          </p:cNvPr>
          <p:cNvSpPr txBox="1"/>
          <p:nvPr/>
        </p:nvSpPr>
        <p:spPr>
          <a:xfrm>
            <a:off x="8426467" y="423748"/>
            <a:ext cx="6495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xScaleFactor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latin typeface="JetBrains Mono"/>
              </a:rPr>
              <a:t>3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</a:p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thetaScaleFactor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1.6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33810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r=123cm </a:t>
            </a:r>
            <a:r>
              <a:rPr lang="fi-FI" dirty="0" err="1"/>
              <a:t>azim</a:t>
            </a:r>
            <a:r>
              <a:rPr lang="fi-FI" dirty="0"/>
              <a:t>=-32deg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B78EE0CA-6BD8-E06C-D639-3AAD96C6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111"/>
            <a:ext cx="9496326" cy="5506414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9B4307B9-102D-D04B-8B1A-1D402F95B576}"/>
              </a:ext>
            </a:extLst>
          </p:cNvPr>
          <p:cNvSpPr txBox="1"/>
          <p:nvPr/>
        </p:nvSpPr>
        <p:spPr>
          <a:xfrm>
            <a:off x="7306985" y="1898365"/>
            <a:ext cx="163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480x640</a:t>
            </a:r>
            <a:endParaRPr lang="en-US" sz="16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EA5115B8-0191-3BBF-4E93-DB399D44C3B9}"/>
              </a:ext>
            </a:extLst>
          </p:cNvPr>
          <p:cNvSpPr txBox="1"/>
          <p:nvPr/>
        </p:nvSpPr>
        <p:spPr>
          <a:xfrm>
            <a:off x="7408584" y="1231095"/>
            <a:ext cx="2925941" cy="58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Camera</a:t>
            </a:r>
            <a:r>
              <a:rPr lang="fi-FI" sz="1600" dirty="0"/>
              <a:t> </a:t>
            </a:r>
            <a:r>
              <a:rPr lang="fi-FI" sz="1600" dirty="0" err="1"/>
              <a:t>pixel</a:t>
            </a:r>
            <a:r>
              <a:rPr lang="fi-FI" sz="1600" dirty="0"/>
              <a:t> of center of </a:t>
            </a:r>
            <a:r>
              <a:rPr lang="fi-FI" sz="1600" dirty="0" err="1"/>
              <a:t>pipe</a:t>
            </a:r>
            <a:r>
              <a:rPr lang="fi-FI" sz="1600" dirty="0"/>
              <a:t>: </a:t>
            </a:r>
            <a:r>
              <a:rPr lang="fi-FI" sz="1600" dirty="0" err="1"/>
              <a:t>not</a:t>
            </a:r>
            <a:r>
              <a:rPr lang="fi-FI" sz="1600" dirty="0"/>
              <a:t> on </a:t>
            </a:r>
            <a:r>
              <a:rPr lang="fi-FI" sz="1600" dirty="0" err="1"/>
              <a:t>screen</a:t>
            </a:r>
            <a:r>
              <a:rPr lang="fi-FI" sz="1600" dirty="0"/>
              <a:t> (~ -30)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980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3E23F0-8E31-1155-1642-6085AB92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421813"/>
            <a:ext cx="10515600" cy="1325563"/>
          </a:xfrm>
        </p:spPr>
        <p:txBody>
          <a:bodyPr/>
          <a:lstStyle/>
          <a:p>
            <a:r>
              <a:rPr lang="fi-FI" dirty="0"/>
              <a:t>Outside no </a:t>
            </a:r>
            <a:r>
              <a:rPr lang="fi-FI" dirty="0" err="1"/>
              <a:t>reflections</a:t>
            </a:r>
            <a:endParaRPr lang="en-US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DD485F5-BDA2-52B2-C931-628037372A6F}"/>
              </a:ext>
            </a:extLst>
          </p:cNvPr>
          <p:cNvSpPr txBox="1"/>
          <p:nvPr/>
        </p:nvSpPr>
        <p:spPr>
          <a:xfrm>
            <a:off x="8426467" y="423748"/>
            <a:ext cx="6495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xScaleFactor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latin typeface="JetBrains Mono"/>
              </a:rPr>
              <a:t>3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</a:p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thetaScaleFactor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1.6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9071243-3CB1-5D13-EA10-F7910954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1302439"/>
            <a:ext cx="9203362" cy="554561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6A60DED7-5C7B-DD03-1455-134F1F8066F1}"/>
              </a:ext>
            </a:extLst>
          </p:cNvPr>
          <p:cNvSpPr txBox="1"/>
          <p:nvPr/>
        </p:nvSpPr>
        <p:spPr>
          <a:xfrm>
            <a:off x="3424335" y="1604865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detections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0 </a:t>
            </a:r>
            <a:r>
              <a:rPr lang="fi-FI" dirty="0" err="1"/>
              <a:t>range</a:t>
            </a:r>
            <a:r>
              <a:rPr lang="fi-FI" dirty="0"/>
              <a:t> and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cause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detections</a:t>
            </a:r>
            <a:endParaRPr lang="fi-FI" dirty="0"/>
          </a:p>
          <a:p>
            <a:r>
              <a:rPr lang="fi-FI" dirty="0"/>
              <a:t>At </a:t>
            </a:r>
            <a:r>
              <a:rPr lang="fi-FI" dirty="0" err="1"/>
              <a:t>further</a:t>
            </a:r>
            <a:r>
              <a:rPr lang="fi-FI" dirty="0"/>
              <a:t> </a:t>
            </a:r>
            <a:r>
              <a:rPr lang="fi-FI" dirty="0" err="1"/>
              <a:t>ranges</a:t>
            </a:r>
            <a:endParaRPr lang="en-US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5CBAEE70-ED48-73DA-C94B-16CC78BD74AF}"/>
              </a:ext>
            </a:extLst>
          </p:cNvPr>
          <p:cNvSpPr txBox="1"/>
          <p:nvPr/>
        </p:nvSpPr>
        <p:spPr>
          <a:xfrm>
            <a:off x="3387012" y="6434252"/>
            <a:ext cx="697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picture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10 </a:t>
            </a:r>
            <a:r>
              <a:rPr lang="fi-FI" dirty="0" err="1"/>
              <a:t>bins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set to 0 </a:t>
            </a:r>
            <a:r>
              <a:rPr lang="fi-FI" dirty="0" err="1"/>
              <a:t>unlike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above</a:t>
            </a:r>
            <a:r>
              <a:rPr lang="fi-FI" dirty="0"/>
              <a:t> </a:t>
            </a:r>
            <a:r>
              <a:rPr lang="fi-FI" dirty="0" err="1"/>
              <a:t>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8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3E23F0-8E31-1155-1642-6085AB92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421813"/>
            <a:ext cx="10515600" cy="1325563"/>
          </a:xfrm>
        </p:spPr>
        <p:txBody>
          <a:bodyPr/>
          <a:lstStyle/>
          <a:p>
            <a:r>
              <a:rPr lang="fi-FI" dirty="0"/>
              <a:t>Outside</a:t>
            </a:r>
            <a:endParaRPr lang="en-US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BDD485F5-BDA2-52B2-C931-628037372A6F}"/>
              </a:ext>
            </a:extLst>
          </p:cNvPr>
          <p:cNvSpPr txBox="1"/>
          <p:nvPr/>
        </p:nvSpPr>
        <p:spPr>
          <a:xfrm>
            <a:off x="8426467" y="423748"/>
            <a:ext cx="6495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xScaleFactor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latin typeface="JetBrains Mono"/>
              </a:rPr>
              <a:t>3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00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</a:p>
          <a:p>
            <a:r>
              <a:rPr lang="en-US" dirty="0" err="1">
                <a:solidFill>
                  <a:srgbClr val="BCBEC4"/>
                </a:solidFill>
                <a:effectLst/>
                <a:latin typeface="JetBrains Mono"/>
              </a:rPr>
              <a:t>thetaScaleFactor</a:t>
            </a:r>
            <a:r>
              <a:rPr lang="en-US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dirty="0">
                <a:solidFill>
                  <a:srgbClr val="2AACB8"/>
                </a:solidFill>
                <a:effectLst/>
                <a:latin typeface="JetBrains Mono"/>
              </a:rPr>
              <a:t>1.6</a:t>
            </a:r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US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5F0FBCA-1DEA-27BF-FFA5-8420C43C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6" y="1347078"/>
            <a:ext cx="9041394" cy="5464824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F58331B-6B20-86EA-8DB9-4AB5D12862AC}"/>
              </a:ext>
            </a:extLst>
          </p:cNvPr>
          <p:cNvSpPr txBox="1"/>
          <p:nvPr/>
        </p:nvSpPr>
        <p:spPr>
          <a:xfrm>
            <a:off x="4418091" y="1347078"/>
            <a:ext cx="52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Hyvin käyttäytyviä </a:t>
            </a:r>
            <a:r>
              <a:rPr lang="fi-FI" dirty="0" err="1"/>
              <a:t>heihastuksia</a:t>
            </a:r>
            <a:r>
              <a:rPr lang="fi-FI" dirty="0"/>
              <a:t>. Pysyy yhdessä kasassa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7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1614BFD-62F4-6210-2E8D-B54F7130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Detections</a:t>
            </a:r>
            <a:r>
              <a:rPr lang="fi-FI" dirty="0"/>
              <a:t> </a:t>
            </a:r>
            <a:r>
              <a:rPr lang="fi-FI" dirty="0" err="1"/>
              <a:t>breaking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into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parts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669C2898-B338-2C5B-34CC-2A94EF5C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77" y="1558332"/>
            <a:ext cx="8753870" cy="529966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98013D52-DF4B-658F-48D4-CB0D2FFE1C85}"/>
              </a:ext>
            </a:extLst>
          </p:cNvPr>
          <p:cNvSpPr txBox="1"/>
          <p:nvPr/>
        </p:nvSpPr>
        <p:spPr>
          <a:xfrm>
            <a:off x="2668555" y="1681357"/>
            <a:ext cx="773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 </a:t>
            </a:r>
            <a:r>
              <a:rPr lang="fi-FI" dirty="0" err="1"/>
              <a:t>singular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made a </a:t>
            </a:r>
            <a:r>
              <a:rPr lang="fi-FI" dirty="0" err="1"/>
              <a:t>total</a:t>
            </a:r>
            <a:r>
              <a:rPr lang="fi-FI" dirty="0"/>
              <a:t> of 5 </a:t>
            </a:r>
            <a:r>
              <a:rPr lang="fi-FI" dirty="0" err="1"/>
              <a:t>detectable</a:t>
            </a:r>
            <a:r>
              <a:rPr lang="fi-FI" dirty="0"/>
              <a:t> </a:t>
            </a:r>
            <a:r>
              <a:rPr lang="fi-FI" dirty="0" err="1"/>
              <a:t>peak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(</a:t>
            </a:r>
            <a:r>
              <a:rPr lang="fi-FI" dirty="0" err="1"/>
              <a:t>closer</a:t>
            </a:r>
            <a:r>
              <a:rPr lang="fi-FI" dirty="0"/>
              <a:t> </a:t>
            </a:r>
            <a:r>
              <a:rPr lang="fi-FI" dirty="0" err="1"/>
              <a:t>metal</a:t>
            </a:r>
            <a:r>
              <a:rPr lang="fi-FI" dirty="0"/>
              <a:t> </a:t>
            </a:r>
            <a:r>
              <a:rPr lang="fi-FI" dirty="0" err="1"/>
              <a:t>pole</a:t>
            </a:r>
            <a:r>
              <a:rPr lang="fi-FI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7B414FE-9262-8D80-0225-56767F2E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Identified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problems</a:t>
            </a:r>
            <a:endParaRPr lang="en-US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E350231-48A9-A133-438C-E0378F59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1. </a:t>
            </a:r>
            <a:r>
              <a:rPr lang="fi-FI" dirty="0" err="1"/>
              <a:t>About</a:t>
            </a:r>
            <a:r>
              <a:rPr lang="fi-FI" dirty="0"/>
              <a:t> 4cm </a:t>
            </a:r>
            <a:r>
              <a:rPr lang="fi-FI" dirty="0" err="1"/>
              <a:t>away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(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bins</a:t>
            </a:r>
            <a:r>
              <a:rPr lang="fi-FI" dirty="0"/>
              <a:t>)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hard</a:t>
            </a:r>
            <a:r>
              <a:rPr lang="fi-FI" dirty="0"/>
              <a:t> </a:t>
            </a:r>
            <a:r>
              <a:rPr lang="fi-FI" dirty="0" err="1"/>
              <a:t>reflection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there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2. Objects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recognised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angle</a:t>
            </a:r>
            <a:r>
              <a:rPr lang="fi-FI" dirty="0"/>
              <a:t> </a:t>
            </a:r>
            <a:r>
              <a:rPr lang="fi-FI" dirty="0" err="1"/>
              <a:t>bins</a:t>
            </a:r>
            <a:r>
              <a:rPr lang="fi-FI" dirty="0"/>
              <a:t> and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angular</a:t>
            </a:r>
            <a:r>
              <a:rPr lang="fi-FI" dirty="0"/>
              <a:t> </a:t>
            </a:r>
            <a:r>
              <a:rPr lang="fi-FI" dirty="0" err="1"/>
              <a:t>being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split</a:t>
            </a:r>
            <a:r>
              <a:rPr lang="fi-FI" dirty="0"/>
              <a:t> into 5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distinguishable</a:t>
            </a:r>
            <a:r>
              <a:rPr lang="fi-FI" dirty="0"/>
              <a:t> </a:t>
            </a:r>
            <a:r>
              <a:rPr lang="fi-FI" dirty="0" err="1"/>
              <a:t>angle</a:t>
            </a:r>
            <a:r>
              <a:rPr lang="fi-FI" dirty="0"/>
              <a:t> bin </a:t>
            </a:r>
            <a:r>
              <a:rPr lang="fi-FI" dirty="0" err="1"/>
              <a:t>clusters</a:t>
            </a:r>
            <a:r>
              <a:rPr lang="fi-FI" dirty="0"/>
              <a:t>  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3. A </a:t>
            </a:r>
            <a:r>
              <a:rPr lang="fi-FI" dirty="0" err="1"/>
              <a:t>close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shadows</a:t>
            </a:r>
            <a:r>
              <a:rPr lang="fi-FI" dirty="0"/>
              <a:t> of </a:t>
            </a:r>
            <a:r>
              <a:rPr lang="fi-FI" dirty="0" err="1"/>
              <a:t>itself</a:t>
            </a:r>
            <a:r>
              <a:rPr lang="fi-FI" dirty="0"/>
              <a:t> </a:t>
            </a:r>
            <a:r>
              <a:rPr lang="fi-FI" dirty="0" err="1"/>
              <a:t>behind</a:t>
            </a:r>
            <a:r>
              <a:rPr lang="fi-FI" dirty="0"/>
              <a:t> it. </a:t>
            </a:r>
            <a:endParaRPr lang="en-US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1F2EBFC6-2C88-AA6A-9575-3C467F75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78" y="4576005"/>
            <a:ext cx="2848946" cy="994566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76533173-71A9-A5D2-91BC-AC7A2530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2" y="2203368"/>
            <a:ext cx="2009192" cy="1320176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5525D78D-A9B3-35C6-DCB4-FCE58561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119" y="5570571"/>
            <a:ext cx="1985874" cy="12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9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7B1837-EA60-015D-CFAC-0454C6C3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Effects</a:t>
            </a:r>
            <a:endParaRPr lang="en-US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DD958ED-9A34-AE60-A4FE-955EDDBC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If </a:t>
            </a:r>
            <a:r>
              <a:rPr lang="fi-FI" dirty="0" err="1"/>
              <a:t>problem</a:t>
            </a:r>
            <a:r>
              <a:rPr lang="fi-FI" dirty="0"/>
              <a:t> 1.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solved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MAXreflection</a:t>
            </a:r>
            <a:r>
              <a:rPr lang="fi-FI" dirty="0"/>
              <a:t>(</a:t>
            </a:r>
            <a:r>
              <a:rPr lang="fi-FI" dirty="0" err="1"/>
              <a:t>distance</a:t>
            </a:r>
            <a:r>
              <a:rPr lang="fi-FI" dirty="0"/>
              <a:t>) to </a:t>
            </a:r>
            <a:r>
              <a:rPr lang="fi-FI" dirty="0" err="1"/>
              <a:t>reduce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dimensions</a:t>
            </a:r>
            <a:r>
              <a:rPr lang="fi-FI" dirty="0"/>
              <a:t> to 1D, as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maximum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bins</a:t>
            </a:r>
            <a:r>
              <a:rPr lang="fi-FI" dirty="0"/>
              <a:t> and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being</a:t>
            </a:r>
            <a:r>
              <a:rPr lang="fi-FI" dirty="0"/>
              <a:t> at 4cm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C5FB6C8-5256-3079-D027-921914B5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Whole</a:t>
            </a:r>
            <a:r>
              <a:rPr lang="fi-FI" dirty="0"/>
              <a:t> </a:t>
            </a:r>
            <a:r>
              <a:rPr lang="fi-FI" dirty="0" err="1"/>
              <a:t>depthmap</a:t>
            </a:r>
            <a:r>
              <a:rPr lang="fi-FI" dirty="0"/>
              <a:t> </a:t>
            </a:r>
            <a:r>
              <a:rPr lang="fi-FI" dirty="0" err="1"/>
              <a:t>imposed</a:t>
            </a:r>
            <a:r>
              <a:rPr lang="fi-FI" dirty="0"/>
              <a:t> on image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84F7EA8-FC9B-76A9-9979-A1DBD62F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959"/>
            <a:ext cx="8921708" cy="5376947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94AC001-E1A4-8C26-C971-C3B75BC67A86}"/>
              </a:ext>
            </a:extLst>
          </p:cNvPr>
          <p:cNvSpPr txBox="1"/>
          <p:nvPr/>
        </p:nvSpPr>
        <p:spPr>
          <a:xfrm>
            <a:off x="2672178" y="1400645"/>
            <a:ext cx="51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Notice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switch</a:t>
            </a:r>
            <a:r>
              <a:rPr lang="fi-FI" dirty="0"/>
              <a:t> in </a:t>
            </a:r>
            <a:r>
              <a:rPr lang="fi-FI" dirty="0" err="1"/>
              <a:t>polar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going</a:t>
            </a:r>
            <a:r>
              <a:rPr lang="fi-FI" dirty="0"/>
              <a:t> to image</a:t>
            </a:r>
            <a:endParaRPr lang="en-US" dirty="0"/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E44BA57D-F3A4-6898-3019-D995B4CE9A05}"/>
              </a:ext>
            </a:extLst>
          </p:cNvPr>
          <p:cNvCxnSpPr>
            <a:cxnSpLocks/>
          </p:cNvCxnSpPr>
          <p:nvPr/>
        </p:nvCxnSpPr>
        <p:spPr>
          <a:xfrm flipV="1">
            <a:off x="1855433" y="2974019"/>
            <a:ext cx="5513033" cy="14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F3DBCE48-643E-1810-D5AB-163D0E729993}"/>
              </a:ext>
            </a:extLst>
          </p:cNvPr>
          <p:cNvCxnSpPr>
            <a:cxnSpLocks/>
          </p:cNvCxnSpPr>
          <p:nvPr/>
        </p:nvCxnSpPr>
        <p:spPr>
          <a:xfrm>
            <a:off x="2176509" y="2460594"/>
            <a:ext cx="3851429" cy="17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70EE9F0-7E2E-A3A6-7B3F-4775DCE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Problem</a:t>
            </a:r>
            <a:r>
              <a:rPr lang="fi-FI" dirty="0"/>
              <a:t> 2:</a:t>
            </a:r>
            <a:endParaRPr lang="en-US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A9BCD40-9B75-A855-AE86-A26BE69AE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x </a:t>
            </a:r>
            <a:r>
              <a:rPr lang="fi-FI" dirty="0" err="1"/>
              <a:t>axis</a:t>
            </a:r>
            <a:r>
              <a:rPr lang="fi-FI" dirty="0"/>
              <a:t> (</a:t>
            </a:r>
            <a:r>
              <a:rPr lang="fi-FI" dirty="0" err="1"/>
              <a:t>azimuth</a:t>
            </a:r>
            <a:r>
              <a:rPr lang="fi-FI" dirty="0"/>
              <a:t>) is </a:t>
            </a:r>
            <a:r>
              <a:rPr lang="fi-FI" dirty="0" err="1"/>
              <a:t>obtained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input FFT.</a:t>
            </a:r>
          </a:p>
          <a:p>
            <a:pPr lvl="1"/>
            <a:r>
              <a:rPr lang="fi-FI" dirty="0" err="1"/>
              <a:t>Complex</a:t>
            </a:r>
            <a:r>
              <a:rPr lang="fi-FI" dirty="0"/>
              <a:t> input -&gt; no </a:t>
            </a:r>
            <a:r>
              <a:rPr lang="fi-FI" dirty="0" err="1"/>
              <a:t>mirror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present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detection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unnecessary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though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cut</a:t>
            </a:r>
            <a:r>
              <a:rPr lang="fi-FI" dirty="0"/>
              <a:t> at </a:t>
            </a:r>
            <a:r>
              <a:rPr lang="fi-FI" dirty="0" err="1"/>
              <a:t>nyquist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.</a:t>
            </a:r>
          </a:p>
          <a:p>
            <a:r>
              <a:rPr lang="fi-FI" dirty="0" err="1"/>
              <a:t>Doesnt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turning</a:t>
            </a:r>
            <a:r>
              <a:rPr lang="fi-FI" dirty="0"/>
              <a:t> into </a:t>
            </a:r>
            <a:r>
              <a:rPr lang="fi-FI" dirty="0" err="1"/>
              <a:t>peak</a:t>
            </a:r>
            <a:r>
              <a:rPr lang="fi-FI" dirty="0"/>
              <a:t>, </a:t>
            </a:r>
            <a:r>
              <a:rPr lang="fi-FI" dirty="0" err="1"/>
              <a:t>throph</a:t>
            </a:r>
            <a:r>
              <a:rPr lang="fi-FI" dirty="0"/>
              <a:t> and </a:t>
            </a:r>
            <a:r>
              <a:rPr lang="fi-FI" dirty="0" err="1"/>
              <a:t>lower</a:t>
            </a:r>
            <a:r>
              <a:rPr lang="fi-FI" dirty="0"/>
              <a:t> </a:t>
            </a:r>
            <a:r>
              <a:rPr lang="fi-FI" dirty="0" err="1"/>
              <a:t>peak</a:t>
            </a:r>
            <a:r>
              <a:rPr lang="fi-FI" dirty="0"/>
              <a:t> look an </a:t>
            </a:r>
            <a:r>
              <a:rPr lang="fi-FI" dirty="0" err="1"/>
              <a:t>awful</a:t>
            </a:r>
            <a:r>
              <a:rPr lang="fi-FI" dirty="0"/>
              <a:t> </a:t>
            </a:r>
            <a:r>
              <a:rPr lang="fi-FI" dirty="0" err="1"/>
              <a:t>lot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a </a:t>
            </a:r>
            <a:r>
              <a:rPr lang="fi-FI" dirty="0" err="1"/>
              <a:t>sinc</a:t>
            </a:r>
            <a:r>
              <a:rPr lang="fi-FI" dirty="0"/>
              <a:t> </a:t>
            </a:r>
            <a:r>
              <a:rPr lang="fi-FI" dirty="0" err="1"/>
              <a:t>pulse</a:t>
            </a:r>
            <a:r>
              <a:rPr lang="fi-FI" dirty="0"/>
              <a:t>?</a:t>
            </a:r>
          </a:p>
          <a:p>
            <a:pPr lvl="1"/>
            <a:r>
              <a:rPr lang="fi-FI" dirty="0" err="1"/>
              <a:t>Sinc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FFT </a:t>
            </a:r>
            <a:r>
              <a:rPr lang="fi-FI" dirty="0" err="1"/>
              <a:t>means</a:t>
            </a:r>
            <a:r>
              <a:rPr lang="fi-FI" dirty="0"/>
              <a:t> a square </a:t>
            </a:r>
            <a:r>
              <a:rPr lang="fi-FI" dirty="0" err="1"/>
              <a:t>before</a:t>
            </a:r>
            <a:r>
              <a:rPr lang="fi-FI" dirty="0"/>
              <a:t> FFT</a:t>
            </a:r>
          </a:p>
          <a:p>
            <a:pPr lvl="1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antenna</a:t>
            </a:r>
            <a:r>
              <a:rPr lang="fi-FI" dirty="0"/>
              <a:t> data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windowed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in </a:t>
            </a:r>
            <a:r>
              <a:rPr lang="fi-FI" dirty="0" err="1"/>
              <a:t>essence</a:t>
            </a:r>
            <a:r>
              <a:rPr lang="fi-FI" dirty="0"/>
              <a:t> it is square </a:t>
            </a:r>
            <a:r>
              <a:rPr lang="fi-FI" dirty="0" err="1"/>
              <a:t>windowed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/>
              <a:t> FFT</a:t>
            </a:r>
            <a:endParaRPr lang="fi-FI" dirty="0"/>
          </a:p>
          <a:p>
            <a:pPr lvl="1"/>
            <a:r>
              <a:rPr lang="fi-FI" dirty="0"/>
              <a:t>How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window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FFT?</a:t>
            </a:r>
          </a:p>
          <a:p>
            <a:pPr lvl="2"/>
            <a:r>
              <a:rPr lang="fi-FI" dirty="0"/>
              <a:t>TI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,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?</a:t>
            </a:r>
          </a:p>
          <a:p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17F5078-85D4-56E2-EA3E-522E9FBF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35" y="430133"/>
            <a:ext cx="2848946" cy="9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7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FB9B7DE-EE30-4399-C1C4-7BC89A45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blackman</a:t>
            </a:r>
            <a:r>
              <a:rPr lang="fi-FI" dirty="0"/>
              <a:t> </a:t>
            </a:r>
            <a:r>
              <a:rPr lang="fi-FI" dirty="0" err="1"/>
              <a:t>window</a:t>
            </a:r>
            <a:endParaRPr lang="en-US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EAE056E8-77FB-CDC4-E07B-6D1D8C00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90" y="1212980"/>
            <a:ext cx="9396890" cy="5645020"/>
          </a:xfrm>
          <a:prstGeom prst="rect">
            <a:avLst/>
          </a:prstGeom>
        </p:spPr>
      </p:pic>
      <p:grpSp>
        <p:nvGrpSpPr>
          <p:cNvPr id="10" name="Ryhmä 9">
            <a:extLst>
              <a:ext uri="{FF2B5EF4-FFF2-40B4-BE49-F238E27FC236}">
                <a16:creationId xmlns:a16="http://schemas.microsoft.com/office/drawing/2014/main" id="{64C65838-C03A-97E2-C21E-06ACB6447D64}"/>
              </a:ext>
            </a:extLst>
          </p:cNvPr>
          <p:cNvGrpSpPr/>
          <p:nvPr/>
        </p:nvGrpSpPr>
        <p:grpSpPr>
          <a:xfrm>
            <a:off x="567273" y="1541753"/>
            <a:ext cx="754560" cy="148320"/>
            <a:chOff x="578145" y="1797818"/>
            <a:chExt cx="7545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Käsinkirjoitus 7">
                  <a:extLst>
                    <a:ext uri="{FF2B5EF4-FFF2-40B4-BE49-F238E27FC236}">
                      <a16:creationId xmlns:a16="http://schemas.microsoft.com/office/drawing/2014/main" id="{DBCF8E66-8C41-FB5D-4DA1-5C712424EE4A}"/>
                    </a:ext>
                  </a:extLst>
                </p14:cNvPr>
                <p14:cNvContentPartPr/>
                <p14:nvPr/>
              </p14:nvContentPartPr>
              <p14:xfrm>
                <a:off x="578145" y="1797818"/>
                <a:ext cx="754560" cy="105480"/>
              </p14:xfrm>
            </p:contentPart>
          </mc:Choice>
          <mc:Fallback xmlns="">
            <p:pic>
              <p:nvPicPr>
                <p:cNvPr id="8" name="Käsinkirjoitus 7">
                  <a:extLst>
                    <a:ext uri="{FF2B5EF4-FFF2-40B4-BE49-F238E27FC236}">
                      <a16:creationId xmlns:a16="http://schemas.microsoft.com/office/drawing/2014/main" id="{DBCF8E66-8C41-FB5D-4DA1-5C712424EE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145" y="1789178"/>
                  <a:ext cx="772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Käsinkirjoitus 8">
                  <a:extLst>
                    <a:ext uri="{FF2B5EF4-FFF2-40B4-BE49-F238E27FC236}">
                      <a16:creationId xmlns:a16="http://schemas.microsoft.com/office/drawing/2014/main" id="{B1AB6A85-7D1E-025C-ED24-1C6597B4BF2D}"/>
                    </a:ext>
                  </a:extLst>
                </p14:cNvPr>
                <p14:cNvContentPartPr/>
                <p14:nvPr/>
              </p14:nvContentPartPr>
              <p14:xfrm>
                <a:off x="1305345" y="1837778"/>
                <a:ext cx="19440" cy="108360"/>
              </p14:xfrm>
            </p:contentPart>
          </mc:Choice>
          <mc:Fallback xmlns="">
            <p:pic>
              <p:nvPicPr>
                <p:cNvPr id="9" name="Käsinkirjoitus 8">
                  <a:extLst>
                    <a:ext uri="{FF2B5EF4-FFF2-40B4-BE49-F238E27FC236}">
                      <a16:creationId xmlns:a16="http://schemas.microsoft.com/office/drawing/2014/main" id="{B1AB6A85-7D1E-025C-ED24-1C6597B4BF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6705" y="1828778"/>
                  <a:ext cx="3708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kstiruutu 10">
            <a:extLst>
              <a:ext uri="{FF2B5EF4-FFF2-40B4-BE49-F238E27FC236}">
                <a16:creationId xmlns:a16="http://schemas.microsoft.com/office/drawing/2014/main" id="{9052BEBA-3492-3527-27B4-C19D413784DC}"/>
              </a:ext>
            </a:extLst>
          </p:cNvPr>
          <p:cNvSpPr txBox="1"/>
          <p:nvPr/>
        </p:nvSpPr>
        <p:spPr>
          <a:xfrm>
            <a:off x="6979298" y="1468446"/>
            <a:ext cx="499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Compared</a:t>
            </a:r>
            <a:r>
              <a:rPr lang="fi-FI" dirty="0"/>
              <a:t> to no </a:t>
            </a:r>
            <a:r>
              <a:rPr lang="fi-FI" dirty="0" err="1"/>
              <a:t>window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lost</a:t>
            </a:r>
            <a:r>
              <a:rPr lang="fi-FI" dirty="0"/>
              <a:t> </a:t>
            </a:r>
            <a:r>
              <a:rPr lang="fi-FI" dirty="0" err="1"/>
              <a:t>angular</a:t>
            </a:r>
            <a:r>
              <a:rPr lang="fi-FI" dirty="0"/>
              <a:t> </a:t>
            </a:r>
            <a:r>
              <a:rPr lang="fi-FI" dirty="0" err="1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FB9B7DE-EE30-4399-C1C4-7BC89A45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window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6103169-E5BE-040E-A65C-6CECD987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85" y="1212980"/>
            <a:ext cx="9360660" cy="5645020"/>
          </a:xfrm>
          <a:prstGeom prst="rect">
            <a:avLst/>
          </a:prstGeom>
        </p:spPr>
      </p:pic>
      <p:grpSp>
        <p:nvGrpSpPr>
          <p:cNvPr id="5" name="Ryhmä 4">
            <a:extLst>
              <a:ext uri="{FF2B5EF4-FFF2-40B4-BE49-F238E27FC236}">
                <a16:creationId xmlns:a16="http://schemas.microsoft.com/office/drawing/2014/main" id="{CFDAE389-6B07-F8D6-EC76-24554BE883D6}"/>
              </a:ext>
            </a:extLst>
          </p:cNvPr>
          <p:cNvGrpSpPr/>
          <p:nvPr/>
        </p:nvGrpSpPr>
        <p:grpSpPr>
          <a:xfrm>
            <a:off x="660963" y="1542368"/>
            <a:ext cx="754560" cy="148320"/>
            <a:chOff x="578145" y="1797818"/>
            <a:chExt cx="7545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Käsinkirjoitus 5">
                  <a:extLst>
                    <a:ext uri="{FF2B5EF4-FFF2-40B4-BE49-F238E27FC236}">
                      <a16:creationId xmlns:a16="http://schemas.microsoft.com/office/drawing/2014/main" id="{A593C0A6-83BA-B1D2-2A69-0F0BC2A722A5}"/>
                    </a:ext>
                  </a:extLst>
                </p14:cNvPr>
                <p14:cNvContentPartPr/>
                <p14:nvPr/>
              </p14:nvContentPartPr>
              <p14:xfrm>
                <a:off x="578145" y="1797818"/>
                <a:ext cx="754560" cy="105480"/>
              </p14:xfrm>
            </p:contentPart>
          </mc:Choice>
          <mc:Fallback xmlns="">
            <p:pic>
              <p:nvPicPr>
                <p:cNvPr id="6" name="Käsinkirjoitus 5">
                  <a:extLst>
                    <a:ext uri="{FF2B5EF4-FFF2-40B4-BE49-F238E27FC236}">
                      <a16:creationId xmlns:a16="http://schemas.microsoft.com/office/drawing/2014/main" id="{A593C0A6-83BA-B1D2-2A69-0F0BC2A722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145" y="1789178"/>
                  <a:ext cx="772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Käsinkirjoitus 6">
                  <a:extLst>
                    <a:ext uri="{FF2B5EF4-FFF2-40B4-BE49-F238E27FC236}">
                      <a16:creationId xmlns:a16="http://schemas.microsoft.com/office/drawing/2014/main" id="{6B1B1D43-592F-4A3A-2C20-9E6EE4B5E6A7}"/>
                    </a:ext>
                  </a:extLst>
                </p14:cNvPr>
                <p14:cNvContentPartPr/>
                <p14:nvPr/>
              </p14:nvContentPartPr>
              <p14:xfrm>
                <a:off x="1305345" y="1837778"/>
                <a:ext cx="19440" cy="108360"/>
              </p14:xfrm>
            </p:contentPart>
          </mc:Choice>
          <mc:Fallback xmlns="">
            <p:pic>
              <p:nvPicPr>
                <p:cNvPr id="7" name="Käsinkirjoitus 6">
                  <a:extLst>
                    <a:ext uri="{FF2B5EF4-FFF2-40B4-BE49-F238E27FC236}">
                      <a16:creationId xmlns:a16="http://schemas.microsoft.com/office/drawing/2014/main" id="{6B1B1D43-592F-4A3A-2C20-9E6EE4B5E6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6705" y="1828778"/>
                  <a:ext cx="3708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kstiruutu 7">
            <a:extLst>
              <a:ext uri="{FF2B5EF4-FFF2-40B4-BE49-F238E27FC236}">
                <a16:creationId xmlns:a16="http://schemas.microsoft.com/office/drawing/2014/main" id="{57E1551E-4A2D-E32B-F580-098FE911FAD8}"/>
              </a:ext>
            </a:extLst>
          </p:cNvPr>
          <p:cNvSpPr txBox="1"/>
          <p:nvPr/>
        </p:nvSpPr>
        <p:spPr>
          <a:xfrm>
            <a:off x="6964809" y="1027906"/>
            <a:ext cx="504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More </a:t>
            </a:r>
            <a:r>
              <a:rPr lang="fi-FI" dirty="0" err="1"/>
              <a:t>angular</a:t>
            </a:r>
            <a:r>
              <a:rPr lang="fi-FI" dirty="0"/>
              <a:t> </a:t>
            </a:r>
            <a:r>
              <a:rPr lang="fi-FI" dirty="0" err="1"/>
              <a:t>resolution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ripples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 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CA99758-FF47-2C5C-F70E-96353D3B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Dense</a:t>
            </a:r>
            <a:r>
              <a:rPr lang="fi-FI" dirty="0"/>
              <a:t> </a:t>
            </a:r>
            <a:r>
              <a:rPr lang="fi-FI" dirty="0" err="1"/>
              <a:t>vs</a:t>
            </a:r>
            <a:r>
              <a:rPr lang="fi-FI" dirty="0"/>
              <a:t> </a:t>
            </a:r>
            <a:r>
              <a:rPr lang="fi-FI" dirty="0" err="1"/>
              <a:t>Sparse</a:t>
            </a:r>
            <a:r>
              <a:rPr lang="fi-FI" dirty="0"/>
              <a:t>, </a:t>
            </a:r>
            <a:r>
              <a:rPr lang="fi-FI" dirty="0" err="1"/>
              <a:t>Whole</a:t>
            </a:r>
            <a:r>
              <a:rPr lang="fi-FI" dirty="0"/>
              <a:t> image </a:t>
            </a:r>
            <a:r>
              <a:rPr lang="fi-FI" dirty="0" err="1"/>
              <a:t>vs</a:t>
            </a:r>
            <a:r>
              <a:rPr lang="fi-FI" dirty="0"/>
              <a:t> </a:t>
            </a:r>
            <a:r>
              <a:rPr lang="fi-FI" dirty="0" err="1"/>
              <a:t>points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A896A996-496F-7A4F-4B84-64AB987A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23" y="2722763"/>
            <a:ext cx="6981825" cy="2495550"/>
          </a:xfrm>
          <a:prstGeom prst="rect">
            <a:avLst/>
          </a:prstGeom>
        </p:spPr>
      </p:pic>
      <p:pic>
        <p:nvPicPr>
          <p:cNvPr id="6" name="Kuva 5" descr="Kuva, joka sisältää kohteen kuvakaappaus, musta, mustavalkoinen&#10;&#10;Kuvaus luotu automaattisesti">
            <a:extLst>
              <a:ext uri="{FF2B5EF4-FFF2-40B4-BE49-F238E27FC236}">
                <a16:creationId xmlns:a16="http://schemas.microsoft.com/office/drawing/2014/main" id="{1A2CD567-D122-13C4-0D10-BFA694D4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6" y="1690688"/>
            <a:ext cx="48196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8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-14deg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1FEA8D0-B31D-0A0B-DF80-4EE5423F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90" y="1230864"/>
            <a:ext cx="9431716" cy="5627136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9016D650-BB18-DD73-852E-63296B42BB0D}"/>
              </a:ext>
            </a:extLst>
          </p:cNvPr>
          <p:cNvSpPr txBox="1"/>
          <p:nvPr/>
        </p:nvSpPr>
        <p:spPr>
          <a:xfrm>
            <a:off x="5702300" y="13213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~180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04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C91464B-1CFD-07E5-48E2-687EC6D5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DC </a:t>
            </a:r>
            <a:r>
              <a:rPr lang="fi-FI" dirty="0" err="1"/>
              <a:t>calibration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315D04E5-1A5E-5F5F-E94B-7E595BA5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1" y="1735494"/>
            <a:ext cx="8606850" cy="5122506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843C175-BB70-3A96-B1D4-878A55FF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27" y="889271"/>
            <a:ext cx="3609975" cy="20002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F500CD71-911B-3CC2-BAC1-69FBEC0B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47" y="1690688"/>
            <a:ext cx="8593091" cy="5122506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7152ADFA-76A3-E8E6-7ED5-3E5DD31510EF}"/>
              </a:ext>
            </a:extLst>
          </p:cNvPr>
          <p:cNvSpPr txBox="1"/>
          <p:nvPr/>
        </p:nvSpPr>
        <p:spPr>
          <a:xfrm>
            <a:off x="4567653" y="1922748"/>
            <a:ext cx="77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VS </a:t>
            </a:r>
            <a:r>
              <a:rPr lang="fi-FI" dirty="0" err="1"/>
              <a:t>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6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4BE1EF-0FF5-FB28-AE0A-F9A11955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Pointcloud</a:t>
            </a:r>
            <a:endParaRPr lang="en-US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D41D514-4A81-C99C-A595-073A0B2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Kaikki vähän vasemmalla jostain syystä. Ehkä huono </a:t>
            </a:r>
            <a:r>
              <a:rPr lang="fi-FI" dirty="0" err="1"/>
              <a:t>kalibraatio</a:t>
            </a:r>
            <a:r>
              <a:rPr lang="fi-FI" dirty="0"/>
              <a:t>.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A034BCF-0BEA-AC2F-6E83-F489451E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8" y="2318735"/>
            <a:ext cx="8609044" cy="44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0deg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0273191C-9612-871B-5DEB-F7A03FB5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6" y="1272948"/>
            <a:ext cx="9306536" cy="5585052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AA9F80FA-6F75-5B66-7E85-3645862A0C56}"/>
              </a:ext>
            </a:extLst>
          </p:cNvPr>
          <p:cNvSpPr txBox="1"/>
          <p:nvPr/>
        </p:nvSpPr>
        <p:spPr>
          <a:xfrm>
            <a:off x="4953000" y="14420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~320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13deg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426F423-0150-EAA3-827A-E61DF3EB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6286"/>
            <a:ext cx="9103012" cy="5551714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8D0A161-9B4C-6A0A-9111-BD5DA41BB194}"/>
              </a:ext>
            </a:extLst>
          </p:cNvPr>
          <p:cNvSpPr txBox="1"/>
          <p:nvPr/>
        </p:nvSpPr>
        <p:spPr>
          <a:xfrm>
            <a:off x="5168900" y="14293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~450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23deg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6BD4CFAC-ACE4-0EC5-3BB4-A996DB99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2678"/>
            <a:ext cx="9025812" cy="5465322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C1D10E73-E9CC-7BA2-7618-DC494084415C}"/>
              </a:ext>
            </a:extLst>
          </p:cNvPr>
          <p:cNvSpPr txBox="1"/>
          <p:nvPr/>
        </p:nvSpPr>
        <p:spPr>
          <a:xfrm>
            <a:off x="4965700" y="15753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~630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6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123cm 45deg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2DC40A4-8015-180A-F3AA-DA4B210C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8962"/>
            <a:ext cx="9203472" cy="558903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3D324A9-E431-68A7-18CE-FFD4B64827B3}"/>
              </a:ext>
            </a:extLst>
          </p:cNvPr>
          <p:cNvSpPr txBox="1"/>
          <p:nvPr/>
        </p:nvSpPr>
        <p:spPr>
          <a:xfrm>
            <a:off x="5060950" y="14166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Out of </a:t>
            </a:r>
            <a:r>
              <a:rPr lang="fi-FI" dirty="0" err="1"/>
              <a:t>screen</a:t>
            </a:r>
            <a:r>
              <a:rPr lang="fi-FI" dirty="0"/>
              <a:t>. </a:t>
            </a:r>
            <a:r>
              <a:rPr lang="fi-FI" dirty="0" err="1"/>
              <a:t>Approx</a:t>
            </a:r>
            <a:r>
              <a:rPr lang="fi-FI" dirty="0"/>
              <a:t> 740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-42deg</a:t>
            </a:r>
            <a:endParaRPr lang="en-US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BE0E9B0-738A-009F-8BC9-187059EF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5214"/>
            <a:ext cx="9226602" cy="5552786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9D94DBEC-0F3B-AAC3-5452-79BB2F71CCE4}"/>
              </a:ext>
            </a:extLst>
          </p:cNvPr>
          <p:cNvSpPr txBox="1"/>
          <p:nvPr/>
        </p:nvSpPr>
        <p:spPr>
          <a:xfrm>
            <a:off x="5060950" y="14166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Out of </a:t>
            </a:r>
            <a:r>
              <a:rPr lang="fi-FI" dirty="0" err="1"/>
              <a:t>screen</a:t>
            </a:r>
            <a:r>
              <a:rPr lang="fi-FI" dirty="0"/>
              <a:t>. </a:t>
            </a:r>
            <a:r>
              <a:rPr lang="fi-FI" dirty="0" err="1"/>
              <a:t>Approx</a:t>
            </a:r>
            <a:r>
              <a:rPr lang="fi-FI" dirty="0"/>
              <a:t>  -150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0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172D19-18E3-34FB-6174-B0D848A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50cm -20deg</a:t>
            </a:r>
            <a:endParaRPr lang="en-US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9247F3F-93BD-A373-BBF6-C03D9791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6532"/>
            <a:ext cx="9206202" cy="552146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E598CD05-F079-1CD9-AACE-6E67E2B1BE08}"/>
              </a:ext>
            </a:extLst>
          </p:cNvPr>
          <p:cNvSpPr txBox="1"/>
          <p:nvPr/>
        </p:nvSpPr>
        <p:spPr>
          <a:xfrm>
            <a:off x="5060950" y="14166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 err="1"/>
              <a:t>Camera</a:t>
            </a:r>
            <a:r>
              <a:rPr lang="fi-FI" sz="1800" dirty="0"/>
              <a:t> </a:t>
            </a:r>
            <a:r>
              <a:rPr lang="fi-FI" sz="1800" dirty="0" err="1"/>
              <a:t>pixel</a:t>
            </a:r>
            <a:r>
              <a:rPr lang="fi-FI" sz="1800" dirty="0"/>
              <a:t> of center of </a:t>
            </a:r>
            <a:r>
              <a:rPr lang="fi-FI" sz="1800" dirty="0" err="1"/>
              <a:t>pipe</a:t>
            </a:r>
            <a:r>
              <a:rPr lang="fi-FI" sz="1800" dirty="0"/>
              <a:t>:</a:t>
            </a:r>
          </a:p>
          <a:p>
            <a:r>
              <a:rPr lang="fi-FI" dirty="0"/>
              <a:t>~100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8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10514</TotalTime>
  <Words>689</Words>
  <Application>Microsoft Office PowerPoint</Application>
  <PresentationFormat>Laajakuva</PresentationFormat>
  <Paragraphs>115</Paragraphs>
  <Slides>31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JetBrains Mono</vt:lpstr>
      <vt:lpstr>Office-teema</vt:lpstr>
      <vt:lpstr>Azimuth range heatmap</vt:lpstr>
      <vt:lpstr>r=123cm azim=-32deg</vt:lpstr>
      <vt:lpstr>123cm -14deg</vt:lpstr>
      <vt:lpstr>123cm 0deg</vt:lpstr>
      <vt:lpstr>123cm 13deg</vt:lpstr>
      <vt:lpstr>123cm 23deg</vt:lpstr>
      <vt:lpstr>123cm 45deg</vt:lpstr>
      <vt:lpstr>50cm -42deg</vt:lpstr>
      <vt:lpstr>50cm -20deg</vt:lpstr>
      <vt:lpstr>50cm 0deg</vt:lpstr>
      <vt:lpstr>50cm 16deg</vt:lpstr>
      <vt:lpstr>50cm 35deg</vt:lpstr>
      <vt:lpstr>50cm 44deg</vt:lpstr>
      <vt:lpstr>123cm 0deg</vt:lpstr>
      <vt:lpstr>230cm 0deg</vt:lpstr>
      <vt:lpstr>Clutter  - straight at a wall</vt:lpstr>
      <vt:lpstr>Calibration of scalefactor</vt:lpstr>
      <vt:lpstr>Outside</vt:lpstr>
      <vt:lpstr>Outside</vt:lpstr>
      <vt:lpstr>Outside no reflections</vt:lpstr>
      <vt:lpstr>Outside</vt:lpstr>
      <vt:lpstr>Detections breaking up into multiple parts</vt:lpstr>
      <vt:lpstr>Identified major problems</vt:lpstr>
      <vt:lpstr>Effects</vt:lpstr>
      <vt:lpstr>Whole depthmap imposed on image</vt:lpstr>
      <vt:lpstr>Problem 2:</vt:lpstr>
      <vt:lpstr>With blackman window</vt:lpstr>
      <vt:lpstr>Without window</vt:lpstr>
      <vt:lpstr>Dense vs Sparse, Whole image vs points</vt:lpstr>
      <vt:lpstr>DC calibration</vt:lpstr>
      <vt:lpstr>Pointcloud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Azimuth range heatmap</dc:title>
  <dc:creator>Kalle Paasio</dc:creator>
  <cp:lastModifiedBy>Kalle Paasio</cp:lastModifiedBy>
  <cp:revision>28</cp:revision>
  <dcterms:created xsi:type="dcterms:W3CDTF">2023-05-15T07:36:11Z</dcterms:created>
  <dcterms:modified xsi:type="dcterms:W3CDTF">2023-08-17T14:27:30Z</dcterms:modified>
</cp:coreProperties>
</file>